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72" r:id="rId7"/>
    <p:sldId id="273" r:id="rId8"/>
    <p:sldId id="274" r:id="rId9"/>
    <p:sldId id="275" r:id="rId10"/>
    <p:sldId id="276" r:id="rId11"/>
    <p:sldId id="277" r:id="rId12"/>
    <p:sldId id="278" r:id="rId13"/>
    <p:sldId id="279" r:id="rId14"/>
    <p:sldId id="280" r:id="rId15"/>
    <p:sldId id="281" r:id="rId16"/>
    <p:sldId id="270" r:id="rId17"/>
    <p:sldId id="269" r:id="rId18"/>
    <p:sldId id="282" r:id="rId19"/>
    <p:sldId id="266"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6" autoAdjust="0"/>
    <p:restoredTop sz="94660"/>
  </p:normalViewPr>
  <p:slideViewPr>
    <p:cSldViewPr snapToGrid="0">
      <p:cViewPr varScale="1">
        <p:scale>
          <a:sx n="68" d="100"/>
          <a:sy n="68"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00994BB-B215-40B5-8A31-E34E3E15F9A1}" type="datetimeFigureOut">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185154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0994BB-B215-40B5-8A31-E34E3E15F9A1}" type="datetimeFigureOut">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322554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0994BB-B215-40B5-8A31-E34E3E15F9A1}" type="datetimeFigureOut">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164355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0994BB-B215-40B5-8A31-E34E3E15F9A1}" type="datetimeFigureOut">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24305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0994BB-B215-40B5-8A31-E34E3E15F9A1}" type="datetimeFigureOut">
              <a:rPr lang="ru-RU" smtClean="0"/>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152984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0994BB-B215-40B5-8A31-E34E3E15F9A1}" type="datetimeFigureOut">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298307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0994BB-B215-40B5-8A31-E34E3E15F9A1}" type="datetimeFigureOut">
              <a:rPr lang="ru-RU" smtClean="0"/>
              <a:t>02.09.2024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404604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0994BB-B215-40B5-8A31-E34E3E15F9A1}" type="datetimeFigureOut">
              <a:rPr lang="ru-RU" smtClean="0"/>
              <a:t>02.09.2024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222877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994BB-B215-40B5-8A31-E34E3E15F9A1}" type="datetimeFigureOut">
              <a:rPr lang="ru-RU" smtClean="0"/>
              <a:t>02.09.2024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358843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0994BB-B215-40B5-8A31-E34E3E15F9A1}" type="datetimeFigureOut">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97644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00994BB-B215-40B5-8A31-E34E3E15F9A1}" type="datetimeFigureOut">
              <a:rPr lang="ru-RU" smtClean="0"/>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D6D1B3-C897-4611-B41C-B361106C1DF6}" type="slidenum">
              <a:rPr lang="ru-RU" smtClean="0"/>
              <a:t>‹#›</a:t>
            </a:fld>
            <a:endParaRPr lang="ru-RU"/>
          </a:p>
        </p:txBody>
      </p:sp>
    </p:spTree>
    <p:extLst>
      <p:ext uri="{BB962C8B-B14F-4D97-AF65-F5344CB8AC3E}">
        <p14:creationId xmlns:p14="http://schemas.microsoft.com/office/powerpoint/2010/main" val="348426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accent1">
                <a:lumMod val="20000"/>
                <a:lumOff val="80000"/>
                <a:alpha val="33000"/>
              </a:schemeClr>
            </a:gs>
            <a:gs pos="73000">
              <a:schemeClr val="bg1"/>
            </a:gs>
            <a:gs pos="100000">
              <a:schemeClr val="bg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994BB-B215-40B5-8A31-E34E3E15F9A1}" type="datetimeFigureOut">
              <a:rPr lang="ru-RU" smtClean="0"/>
              <a:t>02.09.2024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6D1B3-C897-4611-B41C-B361106C1DF6}" type="slidenum">
              <a:rPr lang="ru-RU" smtClean="0"/>
              <a:t>‹#›</a:t>
            </a:fld>
            <a:endParaRPr lang="ru-RU"/>
          </a:p>
        </p:txBody>
      </p:sp>
    </p:spTree>
    <p:extLst>
      <p:ext uri="{BB962C8B-B14F-4D97-AF65-F5344CB8AC3E}">
        <p14:creationId xmlns:p14="http://schemas.microsoft.com/office/powerpoint/2010/main" val="187307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0975" y="1445031"/>
            <a:ext cx="6634766" cy="1569660"/>
          </a:xfrm>
          <a:prstGeom prst="rect">
            <a:avLst/>
          </a:prstGeom>
        </p:spPr>
        <p:txBody>
          <a:bodyPr wrap="none">
            <a:spAutoFit/>
          </a:bodyPr>
          <a:lstStyle/>
          <a:p>
            <a:pPr algn="ctr"/>
            <a:r>
              <a:rPr lang="ru-RU" sz="3200" dirty="0">
                <a:solidFill>
                  <a:srgbClr val="800000"/>
                </a:solidFill>
                <a:latin typeface="Times New Roman" panose="02020603050405020304" pitchFamily="18" charset="0"/>
                <a:ea typeface="Times New Roman" panose="02020603050405020304" pitchFamily="18" charset="0"/>
              </a:rPr>
              <a:t>Самовольный уход </a:t>
            </a:r>
          </a:p>
          <a:p>
            <a:pPr algn="ctr"/>
            <a:r>
              <a:rPr lang="ru-RU" sz="3200" dirty="0">
                <a:solidFill>
                  <a:srgbClr val="800000"/>
                </a:solidFill>
                <a:latin typeface="Times New Roman" panose="02020603050405020304" pitchFamily="18" charset="0"/>
                <a:ea typeface="Times New Roman" panose="02020603050405020304" pitchFamily="18" charset="0"/>
              </a:rPr>
              <a:t>ребенка из дома – фактор опасности </a:t>
            </a:r>
          </a:p>
          <a:p>
            <a:pPr algn="ctr"/>
            <a:r>
              <a:rPr lang="ru-RU" sz="3200" dirty="0">
                <a:solidFill>
                  <a:srgbClr val="800000"/>
                </a:solidFill>
                <a:latin typeface="Times New Roman" panose="02020603050405020304" pitchFamily="18" charset="0"/>
                <a:ea typeface="Times New Roman" panose="02020603050405020304" pitchFamily="18" charset="0"/>
              </a:rPr>
              <a:t>его жизни и здоровью </a:t>
            </a:r>
            <a:endParaRPr lang="ru-RU" sz="3200" dirty="0">
              <a:solidFill>
                <a:srgbClr val="800000"/>
              </a:solidFill>
            </a:endParaRPr>
          </a:p>
        </p:txBody>
      </p:sp>
      <p:sp>
        <p:nvSpPr>
          <p:cNvPr id="3" name="Прямоугольник 2"/>
          <p:cNvSpPr/>
          <p:nvPr/>
        </p:nvSpPr>
        <p:spPr>
          <a:xfrm>
            <a:off x="8158543" y="4710276"/>
            <a:ext cx="3841821" cy="707886"/>
          </a:xfrm>
          <a:prstGeom prst="rect">
            <a:avLst/>
          </a:prstGeom>
        </p:spPr>
        <p:txBody>
          <a:bodyPr wrap="none">
            <a:spAutoFit/>
          </a:bodyPr>
          <a:lstStyle/>
          <a:p>
            <a:r>
              <a:rPr lang="ru-RU" sz="2000" dirty="0">
                <a:solidFill>
                  <a:srgbClr val="800000"/>
                </a:solidFill>
                <a:latin typeface="Times New Roman" panose="02020603050405020304" pitchFamily="18" charset="0"/>
              </a:rPr>
              <a:t>Педагог-психолог Одинцова О.Д.</a:t>
            </a:r>
          </a:p>
          <a:p>
            <a:r>
              <a:rPr lang="ru-RU" sz="2000" dirty="0">
                <a:solidFill>
                  <a:srgbClr val="800000"/>
                </a:solidFill>
                <a:latin typeface="Times New Roman" panose="02020603050405020304" pitchFamily="18" charset="0"/>
              </a:rPr>
              <a:t>МБУДО «ДЮЦ» г. Челябинск</a:t>
            </a:r>
            <a:endParaRPr lang="ru-RU" sz="2000" dirty="0"/>
          </a:p>
        </p:txBody>
      </p:sp>
      <p:sp>
        <p:nvSpPr>
          <p:cNvPr id="4" name="Прямоугольник 3"/>
          <p:cNvSpPr/>
          <p:nvPr/>
        </p:nvSpPr>
        <p:spPr>
          <a:xfrm>
            <a:off x="5360072" y="5708448"/>
            <a:ext cx="1596572" cy="707886"/>
          </a:xfrm>
          <a:prstGeom prst="rect">
            <a:avLst/>
          </a:prstGeom>
        </p:spPr>
        <p:txBody>
          <a:bodyPr wrap="square">
            <a:spAutoFit/>
          </a:bodyPr>
          <a:lstStyle/>
          <a:p>
            <a:r>
              <a:rPr lang="ru-RU" sz="2000" dirty="0">
                <a:solidFill>
                  <a:srgbClr val="800000"/>
                </a:solidFill>
                <a:latin typeface="Times New Roman" panose="02020603050405020304" pitchFamily="18" charset="0"/>
              </a:rPr>
              <a:t>Челябинск</a:t>
            </a:r>
          </a:p>
          <a:p>
            <a:pPr algn="ctr"/>
            <a:r>
              <a:rPr lang="ru-RU" sz="2000" dirty="0">
                <a:solidFill>
                  <a:srgbClr val="800000"/>
                </a:solidFill>
                <a:latin typeface="Times New Roman" panose="02020603050405020304" pitchFamily="18" charset="0"/>
              </a:rPr>
              <a:t>2024</a:t>
            </a:r>
            <a:endParaRPr lang="ru-RU" sz="2000" dirty="0"/>
          </a:p>
        </p:txBody>
      </p:sp>
    </p:spTree>
    <p:extLst>
      <p:ext uri="{BB962C8B-B14F-4D97-AF65-F5344CB8AC3E}">
        <p14:creationId xmlns:p14="http://schemas.microsoft.com/office/powerpoint/2010/main" val="67748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5.goodfon.ru/original/1920x1080/f/96/nastil-fonar-tuman-flooring-lantern-f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8929" cy="6858000"/>
          </a:xfrm>
          <a:prstGeom prst="rect">
            <a:avLst/>
          </a:prstGeom>
          <a:solidFill>
            <a:schemeClr val="accent1"/>
          </a:solidFill>
        </p:spPr>
      </p:pic>
      <p:sp>
        <p:nvSpPr>
          <p:cNvPr id="4" name="Прямоугольник 3"/>
          <p:cNvSpPr/>
          <p:nvPr/>
        </p:nvSpPr>
        <p:spPr>
          <a:xfrm>
            <a:off x="995748" y="1056977"/>
            <a:ext cx="10087429" cy="4524315"/>
          </a:xfrm>
          <a:prstGeom prst="rect">
            <a:avLst/>
          </a:prstGeom>
          <a:solidFill>
            <a:schemeClr val="bg1"/>
          </a:solidFill>
        </p:spPr>
        <p:txBody>
          <a:bodyPr wrap="square">
            <a:spAutoFit/>
          </a:bodyPr>
          <a:lstStyle/>
          <a:p>
            <a:pPr marL="342900" indent="-342900" algn="just">
              <a:buAutoNum type="arabicPeriod"/>
            </a:pPr>
            <a:r>
              <a:rPr lang="ru-RU" sz="2400" dirty="0">
                <a:solidFill>
                  <a:srgbClr val="002060"/>
                </a:solidFill>
                <a:latin typeface="Times New Roman" panose="02020603050405020304" pitchFamily="18" charset="0"/>
                <a:cs typeface="Times New Roman" panose="02020603050405020304" pitchFamily="18" charset="0"/>
              </a:rPr>
              <a:t>Размытое оценивание по типу: «Молодец!», «Умница!», «Хорошо» –  по сути не содержит критериев оценивания. </a:t>
            </a:r>
          </a:p>
          <a:p>
            <a:pPr algn="just"/>
            <a:r>
              <a:rPr lang="ru-RU" sz="2400" dirty="0">
                <a:solidFill>
                  <a:srgbClr val="002060"/>
                </a:solidFill>
                <a:latin typeface="Times New Roman" panose="02020603050405020304" pitchFamily="18" charset="0"/>
                <a:cs typeface="Times New Roman" panose="02020603050405020304" pitchFamily="18" charset="0"/>
              </a:rPr>
              <a:t>2. Навешивание ярлыков по типу: «Неумеха», «Размазня», «Дуреха» – дает оценку личности ребенка, дает ребенку повод к сомнению в себе.</a:t>
            </a:r>
          </a:p>
          <a:p>
            <a:pPr algn="just"/>
            <a:r>
              <a:rPr lang="ru-RU" sz="2400" dirty="0">
                <a:solidFill>
                  <a:srgbClr val="002060"/>
                </a:solidFill>
                <a:latin typeface="Times New Roman" panose="02020603050405020304" pitchFamily="18" charset="0"/>
                <a:cs typeface="Times New Roman" panose="02020603050405020304" pitchFamily="18" charset="0"/>
              </a:rPr>
              <a:t>3. В оценках взрослого преобладают отрицательные высказывания ребенку, над положительными; другая крайность – взрослый дает ребенку завышенные, не зависимо от его реальных достижений, формируя у ребенка неадекватную самооценку. </a:t>
            </a:r>
          </a:p>
          <a:p>
            <a:pPr algn="just"/>
            <a:r>
              <a:rPr lang="ru-RU" sz="2400" dirty="0">
                <a:solidFill>
                  <a:srgbClr val="002060"/>
                </a:solidFill>
                <a:latin typeface="Times New Roman" panose="02020603050405020304" pitchFamily="18" charset="0"/>
                <a:cs typeface="Times New Roman" panose="02020603050405020304" pitchFamily="18" charset="0"/>
              </a:rPr>
              <a:t>4. Не уместные сравнения ребенка с другими детьми (преуменьшения достоинства одного ребенка, в то же время преувеличение достоинства другого ребенка) – может вызвать у ребенка злость, раздражение к другому, чувство собственной некомпетентности, разочарование, отчаяние и т.п.). </a:t>
            </a:r>
          </a:p>
        </p:txBody>
      </p:sp>
      <p:sp>
        <p:nvSpPr>
          <p:cNvPr id="5" name="Прямоугольник 4"/>
          <p:cNvSpPr/>
          <p:nvPr/>
        </p:nvSpPr>
        <p:spPr>
          <a:xfrm>
            <a:off x="995749" y="225980"/>
            <a:ext cx="10087429" cy="830997"/>
          </a:xfrm>
          <a:prstGeom prst="rect">
            <a:avLst/>
          </a:prstGeom>
        </p:spPr>
        <p:txBody>
          <a:bodyPr wrap="square">
            <a:spAutoFit/>
          </a:bodyPr>
          <a:lstStyle/>
          <a:p>
            <a:pPr algn="just"/>
            <a:r>
              <a:rPr lang="ru-RU" sz="2400" b="1" dirty="0">
                <a:solidFill>
                  <a:srgbClr val="800000"/>
                </a:solidFill>
                <a:latin typeface="Times New Roman" panose="02020603050405020304" pitchFamily="18" charset="0"/>
                <a:cs typeface="Times New Roman" panose="02020603050405020304" pitchFamily="18" charset="0"/>
              </a:rPr>
              <a:t>Ошибка,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a:solidFill>
                  <a:srgbClr val="800000"/>
                </a:solidFill>
                <a:latin typeface="Times New Roman" panose="02020603050405020304" pitchFamily="18" charset="0"/>
                <a:cs typeface="Times New Roman" panose="02020603050405020304" pitchFamily="18" charset="0"/>
              </a:rPr>
              <a:t>которую совершают взрослые в общении с ребенком – это его некорректное оценивание.</a:t>
            </a:r>
          </a:p>
        </p:txBody>
      </p:sp>
    </p:spTree>
    <p:extLst>
      <p:ext uri="{BB962C8B-B14F-4D97-AF65-F5344CB8AC3E}">
        <p14:creationId xmlns:p14="http://schemas.microsoft.com/office/powerpoint/2010/main" val="67653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www.inpearls.ru/img/pearls/1554685-7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26"/>
            <a:ext cx="12192000" cy="67417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f.ru/sites/default/files/lgfhl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27" y="3911054"/>
            <a:ext cx="4940729" cy="2822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humbs.dreamstime.com/b/%D1%80%D0%BE-%D0%B8%D1%82%D0%B5-%D1%8C-%D0%B5%D1%80%D0%B6%D0%B8%D1%82-%D1%80%D1%83%D0%BA%D1%83-%D0%BC%D0%B0-%D0%BE%D0%B3%D0%BE-%D1%80%D0%B5%D0%B1%D0%B5%D0%BD%D0%BA%D0%B0-416171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400" y="251460"/>
            <a:ext cx="5053379" cy="31546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placepic.ru/wp-content/uploads/2019/02/p4865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8060" y="3715716"/>
            <a:ext cx="4442460" cy="30175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thumbs.dreamstime.com/z/%D1%80%D1%83%D0%BA%D0%B8-%D1%81%D0%BE%D0%B2%D0%BC%D0%B5%D1%81%D1%82%D0%BD%D0%BE-%D1%87%D0%B5%D0%BB%D0%BE%D0%B2%D0%B5%D0%BA-%D0%B8-%D0%B6%D0%B5%D0%BD%D1%89%D0%B8%D0%BD%D0%B0-%D0%B4%D0%B5%D1%80%D0%B6%D0%B0-%D1%81%D1%83%D0%BF%D1%80%D1%83%D0%B3-1272408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796"/>
          <a:stretch/>
        </p:blipFill>
        <p:spPr bwMode="auto">
          <a:xfrm>
            <a:off x="239449" y="251460"/>
            <a:ext cx="4933367" cy="3485953"/>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969034" y="2037806"/>
            <a:ext cx="8589211" cy="523220"/>
          </a:xfrm>
          <a:prstGeom prst="rect">
            <a:avLst/>
          </a:prstGeom>
          <a:solidFill>
            <a:schemeClr val="bg1"/>
          </a:solidFill>
        </p:spPr>
        <p:txBody>
          <a:bodyPr wrap="none">
            <a:spAutoFit/>
          </a:bodyPr>
          <a:lstStyle/>
          <a:p>
            <a:pPr algn="just"/>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Какую помощь мы взрослые можем оказать детям?</a:t>
            </a:r>
            <a:endParaRPr lang="ru-RU"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48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f.ru/sites/default/files/lgfhl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9813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4637" y="1778391"/>
            <a:ext cx="7082725" cy="523220"/>
          </a:xfrm>
          <a:prstGeom prst="rect">
            <a:avLst/>
          </a:prstGeom>
          <a:solidFill>
            <a:schemeClr val="bg1"/>
          </a:solidFill>
        </p:spPr>
        <p:txBody>
          <a:bodyPr wrap="square">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Наладить контакт с ребенком!</a:t>
            </a:r>
            <a:endParaRPr lang="ru-RU" sz="2800" b="1" dirty="0"/>
          </a:p>
        </p:txBody>
      </p:sp>
    </p:spTree>
    <p:extLst>
      <p:ext uri="{BB962C8B-B14F-4D97-AF65-F5344CB8AC3E}">
        <p14:creationId xmlns:p14="http://schemas.microsoft.com/office/powerpoint/2010/main" val="425361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6547" y="87533"/>
            <a:ext cx="11135360" cy="461665"/>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ПРИЕМЫ, КОТОРЫЕ ПОМОГАЮТ НАЛАДИТЬ КОНТАКТ С РЕБЕНКОМ:</a:t>
            </a:r>
          </a:p>
        </p:txBody>
      </p:sp>
      <p:sp>
        <p:nvSpPr>
          <p:cNvPr id="3" name="Прямоугольник 2"/>
          <p:cNvSpPr/>
          <p:nvPr/>
        </p:nvSpPr>
        <p:spPr>
          <a:xfrm>
            <a:off x="750387" y="676813"/>
            <a:ext cx="10647680" cy="5543056"/>
          </a:xfrm>
          <a:prstGeom prst="rect">
            <a:avLst/>
          </a:prstGeom>
        </p:spPr>
        <p:txBody>
          <a:bodyPr wrap="square">
            <a:spAutoFit/>
          </a:bodyPr>
          <a:lstStyle/>
          <a:p>
            <a:pPr indent="450215" algn="just">
              <a:lnSpc>
                <a:spcPct val="115000"/>
              </a:lnSpc>
              <a:spcAft>
                <a:spcPts val="0"/>
              </a:spcAft>
            </a:pPr>
            <a:r>
              <a:rPr lang="ru-RU" sz="2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1. «АКТИВНОЕ СЛУШАНИЕ»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 подростковом возрасте повелительное наклонение при общении («Пора спать!», «Убери телефон», «Выключай компьютер!») вызывает агрессию, обиду.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Подросток прекрасно различает, слушаете ли Вы его или сделали вид, что участвуете в разговоре.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Всего несколько минут внимательного активного слушания могут Вам помочь.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Задавайте вопросы, на которые невозможно ответить «да» или «нет», предполагающие развернутый ответ («Как?», «Какой?», «Почему?», «Каким образом?»).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Выражайте словами свое эмоциональное состояние или состояния ребенка: «Меня очень волнует...», «Я вижу, тебя огорчает, что...», «Тебе грустно (тревожно, плохо, обидно), я чувствую. Почему?».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При «активном слушании» ребенок сам продвигается в решении своей проблемы.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ru-RU" sz="22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32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0857" y="241610"/>
            <a:ext cx="10130972" cy="5102935"/>
          </a:xfrm>
          <a:prstGeom prst="rect">
            <a:avLst/>
          </a:prstGeom>
        </p:spPr>
        <p:txBody>
          <a:bodyPr wrap="square">
            <a:spAutoFit/>
          </a:bodyPr>
          <a:lstStyle/>
          <a:p>
            <a:pPr indent="450215" algn="just">
              <a:lnSpc>
                <a:spcPct val="115000"/>
              </a:lnSpc>
              <a:spcAft>
                <a:spcPts val="0"/>
              </a:spcAft>
            </a:pPr>
            <a:r>
              <a:rPr lang="ru-RU" sz="2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2. «КОНТАКТ ГЛАЗ» </a:t>
            </a:r>
            <a:endParaRPr lang="ru-RU"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Вспомните, первая улыбка на лице младенца появляется в ответ на лицо и улыбку значимого взрослого – это его первый социальный контакт, формирующий базовое доверие к окружающему миру</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Взгляд, выражение лица – это возможность проявить теплые чувства друг к другу.</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Тревожные, неуверенные дети больше всего нуждаются в контакте глаз.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Ласковый взгляд, теплая улыбка, выражение лица – эта информация также отпечатывается в сознании ребенка, как и сказанные слова.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Чтобы разговор «состоялся», ваш взгляд должен встречаться со взглядом ребенка около 60-70% всего времени общения.</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ru-RU" sz="2200" dirty="0">
              <a:solidFill>
                <a:schemeClr val="accent5">
                  <a:lumMod val="50000"/>
                </a:schemeClr>
              </a:solidFill>
            </a:endParaRPr>
          </a:p>
        </p:txBody>
      </p:sp>
    </p:spTree>
    <p:extLst>
      <p:ext uri="{BB962C8B-B14F-4D97-AF65-F5344CB8AC3E}">
        <p14:creationId xmlns:p14="http://schemas.microsoft.com/office/powerpoint/2010/main" val="111473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771" y="0"/>
            <a:ext cx="8096069" cy="6297108"/>
          </a:xfrm>
          <a:prstGeom prst="rect">
            <a:avLst/>
          </a:prstGeom>
        </p:spPr>
        <p:txBody>
          <a:bodyPr wrap="square">
            <a:spAutoFit/>
          </a:bodyPr>
          <a:lstStyle/>
          <a:p>
            <a:pPr indent="450215" algn="just">
              <a:lnSpc>
                <a:spcPct val="115000"/>
              </a:lnSpc>
              <a:spcAft>
                <a:spcPts val="0"/>
              </a:spcAft>
            </a:pPr>
            <a:r>
              <a:rPr lang="ru-RU" sz="2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3. «ТАКТИЛЬНЫЙ КОНТАКТ» </a:t>
            </a:r>
            <a:endParaRPr lang="ru-RU"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Для ребенка очень важен физический контакт. Обнимайте вашего ребенка не менее четырех раз в день – для ребенка важно и необходимо, когда его обнимают, прижимают к себе, тормошат, целуют. Не бойтесь, что заласканному ребенку будет в жизни трудно – теплые прикосновения смягчают душу и снимают напряжение.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Возня, борьба, похлопывание по плечу, потасовки, шутливые бои позволяют мальчику чувствовать мужскую поддержку отца. Для мальчика эти «медвежьи шалости» не менее важны, чем для девочки «телячьи нежности».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 мере того, как дети растут, они становятся все более нетерпимыми к спонтанным ласкам, но иногда у них возникает острая потребность в родительской любви, выражаемой через телесный контакт, нежность и ласку, и очень важно не пропустить такие моменты.</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avatars.mds.yandex.net/i?id=dc785093631fa2403a50ef65fcca189e2b8c17ef-9985849-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20" y="426447"/>
            <a:ext cx="3150144" cy="2722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40fb33b7dd9945a476339c0ca4e55dbc6a61e04b-924231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320" y="3190241"/>
            <a:ext cx="3150144" cy="28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2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6342" y="209406"/>
            <a:ext cx="10711543" cy="369332"/>
          </a:xfrm>
          <a:prstGeom prst="rect">
            <a:avLst/>
          </a:prstGeom>
        </p:spPr>
        <p:txBody>
          <a:bodyPr wrap="square">
            <a:spAutoFit/>
          </a:bodyPr>
          <a:lstStyle/>
          <a:p>
            <a:endParaRPr lang="ru-RU" dirty="0"/>
          </a:p>
        </p:txBody>
      </p:sp>
      <p:sp>
        <p:nvSpPr>
          <p:cNvPr id="3" name="Прямоугольник 2"/>
          <p:cNvSpPr/>
          <p:nvPr/>
        </p:nvSpPr>
        <p:spPr>
          <a:xfrm>
            <a:off x="1016001" y="209406"/>
            <a:ext cx="10058400" cy="5907771"/>
          </a:xfrm>
          <a:prstGeom prst="rect">
            <a:avLst/>
          </a:prstGeom>
        </p:spPr>
        <p:txBody>
          <a:bodyPr wrap="square">
            <a:spAutoFit/>
          </a:bodyPr>
          <a:lstStyle/>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Ни один подросток не ведет себя плохо постоянно – заметить подростка, когда он ведет себя хорошо, не менее важно, чем определить поведенческие проблемы.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Приемы, стимулирующие положительное поведение подростка: </a:t>
            </a:r>
            <a:endParaRPr lang="ru-RU" sz="22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u="sng"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Похвала </a:t>
            </a: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устная (когда мы говорим подростку, что мы им довольны), невербальная (улыбка, подмигивание, кивок), физическая (объятия, поцелуи, похлопывания, рукопожатия), передача положительных чувств (когда мы говорим детям, как они нам дороги, как мы их любим).</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u="sng"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Вознаграждение</a:t>
            </a: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 материальное (не должно быть слишком частым), привилегии (больше поспать утром, если установлен строгий режим дня, больше времени на игру в компьютер и т.д.).</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u="sng"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Игнорирование</a:t>
            </a: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 используем, когда поведение подростка направлено на привлечение внимания родителя в форме негативного </a:t>
            </a:r>
            <a:r>
              <a:rPr lang="ru-RU" sz="2200"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самопредъявления</a:t>
            </a: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i="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Однако, игнорирование неуместно, когда поведение может нанести вред ребенку или окружающим, привести к уничтожению имущества, когда мотив поведения не связан с борьбой подростка за внимание. </a:t>
            </a:r>
            <a:endParaRPr lang="ru-RU" sz="22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000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0" y="1997839"/>
            <a:ext cx="6096000" cy="369332"/>
          </a:xfrm>
          <a:prstGeom prst="rect">
            <a:avLst/>
          </a:prstGeom>
        </p:spPr>
        <p:txBody>
          <a:bodyPr>
            <a:spAutoFit/>
          </a:bodyPr>
          <a:lstStyle/>
          <a:p>
            <a:endParaRPr lang="ru-RU" dirty="0"/>
          </a:p>
        </p:txBody>
      </p:sp>
      <p:sp>
        <p:nvSpPr>
          <p:cNvPr id="2" name="Прямоугольник 1"/>
          <p:cNvSpPr/>
          <p:nvPr/>
        </p:nvSpPr>
        <p:spPr>
          <a:xfrm>
            <a:off x="751840" y="0"/>
            <a:ext cx="10607040" cy="6711068"/>
          </a:xfrm>
          <a:prstGeom prst="rect">
            <a:avLst/>
          </a:prstGeom>
        </p:spPr>
        <p:txBody>
          <a:bodyPr wrap="square">
            <a:spAutoFit/>
          </a:bodyPr>
          <a:lstStyle/>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Родитель может рассказать ребенку о своих проблемах и переживаниях в его возрасте, о собственном отношении к пережитой проблеме (зависимостей, жестокости, травли, протестным движениям и др.).</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Выстраивая доверительную беседу, можно практиковать упражнение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«Я – книга»</a:t>
            </a:r>
            <a:r>
              <a:rPr lang="ru-RU"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Цель: «инвентаризация» жизненного опыта, актуализация личностных ресурсов.</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Инструкция: «Представь, что ты – книга. Подумай 5-10 минут и ответь на следующие вопросы: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Какое заглавие могло бы отразить то, что написано в твоей книге?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Что было бы нарисовано на обложке?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Как называются некоторые главы?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Какие главы ты хотел бы выкинуть, забыть, никому не показывать? </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С какими главами ты хотел бы познакомить читателей?</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Это упражнение, вы как родитель, можете начать с себя, что будет способствовать более глубокому контакту с ребенком. </a:t>
            </a:r>
          </a:p>
          <a:p>
            <a:pPr indent="450215" algn="just">
              <a:lnSpc>
                <a:spcPct val="115000"/>
              </a:lnSpc>
              <a:spcAft>
                <a:spcPts val="0"/>
              </a:spcAft>
            </a:pPr>
            <a:r>
              <a:rPr lang="ru-RU" sz="22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Чем искреннее вы расскажете свои истории преодоления собственных детских проблем, тем легче вашему ребенку будет рассказать о своих.</a:t>
            </a:r>
            <a:endParaRPr lang="ru-RU" sz="22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45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9772" y="0"/>
            <a:ext cx="8665028" cy="1384995"/>
          </a:xfrm>
          <a:prstGeom prst="rect">
            <a:avLst/>
          </a:prstGeom>
        </p:spPr>
        <p:txBody>
          <a:bodyPr wrap="square">
            <a:spAutoFit/>
          </a:bodyPr>
          <a:lstStyle/>
          <a:p>
            <a:pPr algn="ctr"/>
            <a:r>
              <a:rPr lang="ru-RU" sz="2800" dirty="0">
                <a:solidFill>
                  <a:schemeClr val="accent5">
                    <a:lumMod val="50000"/>
                  </a:schemeClr>
                </a:solidFill>
                <a:latin typeface="Times New Roman" panose="02020603050405020304" pitchFamily="18" charset="0"/>
                <a:cs typeface="Times New Roman" panose="02020603050405020304" pitchFamily="18" charset="0"/>
              </a:rPr>
              <a:t>Уважаемые взрослые!</a:t>
            </a:r>
          </a:p>
          <a:p>
            <a:pPr algn="ctr"/>
            <a:r>
              <a:rPr lang="ru-RU" sz="2800" dirty="0">
                <a:solidFill>
                  <a:schemeClr val="accent5">
                    <a:lumMod val="50000"/>
                  </a:schemeClr>
                </a:solidFill>
                <a:latin typeface="Times New Roman" panose="02020603050405020304" pitchFamily="18" charset="0"/>
                <a:cs typeface="Times New Roman" panose="02020603050405020304" pitchFamily="18" charset="0"/>
              </a:rPr>
              <a:t>Все, что мы с вами делаем, должно идти на пользу нашим детям, не разрушать, а укреплять их</a:t>
            </a:r>
          </a:p>
        </p:txBody>
      </p:sp>
      <p:pic>
        <p:nvPicPr>
          <p:cNvPr id="3074" name="Picture 2" descr="https://yandex-images.clstorage.net/Ddw9j7373/cae848mFP/IAB1nUyzrRgceR0-iuZK4aPVQkCzDfpu5RxVZGO2C6o3h4rG8yPN8eXdLiZ-E6KEkI5DrLAteNQPfySCa5I4emkFEch9vqFtSTw1S6PWVsWzqG41kwzmH60wCQku1x7LQuLG6ha6KXggdPb21psPeYGPQ9WJfBWNXxd5i393oXMMBOHdcP9AuHyh1FbKwq59Vyz-VGMQQvMRDEiNwt8Xb9Pf64ZW7nkcdMh2Bjofc1kV1xZ5MWx1uYtmJePjg-w_iMy53VTn6ATwQUACSqa62avgGjCjkP4bIZDUxYZD_7tnBxMuQmLhoPg07rYaK29F6Ru25UUQbf0vOokXa9vUVxwQOXlEn-QsTM3cFrbWqs0bcPLsh_RKDwHgZEEOf2eDVyNfqvoWjez0UP72xtMHFYX7qgmxdH3B135dc4un8HcYiPkZdL_c5BgxNF7aKj65vxSmLEc0Cn_JePw5YqN_938bt8Y-VpGcwIQqAjYXh6lVx9rJefQNqWceSd-7m0jrqLCVHfgvTJT0xTgKyn6mPZPgdvwPQOZX-dwEJU5T02cn3yeetg6F8KxcQiLCs5vp0f_Oxbl8GTkLNpGDo8sI3xzMsdEg4zQwEH3wFurOZvXfuDJ8w0xaU328gAEWx0MLL4enwnLa_UxkaKq2YrNPXYmbFon9VAFR57pZ8-vbiDd49P2lBLdE_Ih1FMaywhJt_5iywAtUiivFlMip5oubizszGw4uHvFYwMQWVkZPo0m129r1DTR5IeuybROHk-RvlHi1CSivWBTMObiOKsKa7ZtwPrx_jKbniYTkTT6H-zev21MWtmoVMODsAo4mi5_tUTNCSV0YJUXPonEbFytww4hcPRlwkwhwQCVsJmreJlnXPKIwA-ACa0nwCFWmf59jMzNj-iZeIXRAqPqeOsuzmVlv-gmNvCVZ88YN_5tHTH8MgHVZ2Juw5PQhBC6Obu5B35yS8P-UkmsJvIzFHk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772" y="1593778"/>
            <a:ext cx="8665028" cy="466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8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2021" y="2393487"/>
            <a:ext cx="9999406" cy="523220"/>
          </a:xfrm>
          <a:prstGeom prst="rect">
            <a:avLst/>
          </a:prstGeom>
        </p:spPr>
        <p:txBody>
          <a:bodyPr wrap="square">
            <a:spAutoFit/>
          </a:bodyPr>
          <a:lstStyle/>
          <a:p>
            <a:pPr indent="457200" algn="ct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15293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stocksy.com/a/njs000/z9/210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3290" y="473183"/>
            <a:ext cx="7538598" cy="3490186"/>
          </a:xfrm>
          <a:prstGeom prst="rect">
            <a:avLst/>
          </a:prstGeom>
          <a:solidFill>
            <a:schemeClr val="bg1"/>
          </a:solidFill>
        </p:spPr>
        <p:txBody>
          <a:bodyPr wrap="square">
            <a:spAutoFit/>
          </a:bodyPr>
          <a:lstStyle/>
          <a:p>
            <a:pPr indent="457200" algn="just">
              <a:lnSpc>
                <a:spcPct val="115000"/>
              </a:lnSpc>
              <a:spcAft>
                <a:spcPts val="0"/>
              </a:spcAft>
            </a:pPr>
            <a:r>
              <a:rPr 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Самовольный уход: </a:t>
            </a:r>
          </a:p>
          <a:p>
            <a:pPr indent="457200" algn="just">
              <a:lnSpc>
                <a:spcPct val="115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добровольное, самовольное (тайное или явное) оставление ребенком дома или государственной организации </a:t>
            </a:r>
            <a:r>
              <a:rPr lang="ru-RU" sz="24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(школа, интернат и пр.);</a:t>
            </a:r>
          </a:p>
          <a:p>
            <a:pPr indent="457200" algn="just">
              <a:lnSpc>
                <a:spcPct val="115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безвестное отсутствие ребенка в течение </a:t>
            </a:r>
            <a:r>
              <a:rPr lang="ru-RU"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часа</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 момента установления факта его отсутствия, либо с момента наступления времени, оговоренного для возвращения.</a:t>
            </a:r>
          </a:p>
        </p:txBody>
      </p:sp>
      <p:sp>
        <p:nvSpPr>
          <p:cNvPr id="5" name="Прямоугольник 4"/>
          <p:cNvSpPr/>
          <p:nvPr/>
        </p:nvSpPr>
        <p:spPr>
          <a:xfrm>
            <a:off x="393290" y="4939786"/>
            <a:ext cx="7538598" cy="941796"/>
          </a:xfrm>
          <a:prstGeom prst="rect">
            <a:avLst/>
          </a:prstGeom>
          <a:solidFill>
            <a:schemeClr val="bg1"/>
          </a:solidFill>
        </p:spPr>
        <p:txBody>
          <a:bodyPr wrap="square">
            <a:spAutoFit/>
          </a:bodyPr>
          <a:lstStyle/>
          <a:p>
            <a:pPr algn="just">
              <a:lnSpc>
                <a:spcPct val="115000"/>
              </a:lnSpc>
              <a:spcAft>
                <a:spcPts val="0"/>
              </a:spcAft>
            </a:pPr>
            <a:r>
              <a:rPr lang="ru-RU" sz="2400" dirty="0">
                <a:solidFill>
                  <a:srgbClr val="002060"/>
                </a:solidFill>
                <a:latin typeface="Times New Roman" panose="02020603050405020304" pitchFamily="18" charset="0"/>
                <a:cs typeface="Times New Roman" panose="02020603050405020304" pitchFamily="18" charset="0"/>
              </a:rPr>
              <a:t>Ребенок – лицо, не достигшее возраста 18 лет (совершеннолетия) – несовершеннолетний.</a:t>
            </a:r>
          </a:p>
        </p:txBody>
      </p:sp>
    </p:spTree>
    <p:extLst>
      <p:ext uri="{BB962C8B-B14F-4D97-AF65-F5344CB8AC3E}">
        <p14:creationId xmlns:p14="http://schemas.microsoft.com/office/powerpoint/2010/main" val="419662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5.goodfon.ru/original/1920x1080/f/96/nastil-fonar-tuman-flooring-lantern-f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8929" cy="6858000"/>
          </a:xfrm>
          <a:prstGeom prst="rect">
            <a:avLst/>
          </a:prstGeom>
          <a:solidFill>
            <a:schemeClr val="accent1"/>
          </a:solidFill>
        </p:spPr>
      </p:pic>
      <p:sp>
        <p:nvSpPr>
          <p:cNvPr id="3" name="Прямоугольник 2"/>
          <p:cNvSpPr/>
          <p:nvPr/>
        </p:nvSpPr>
        <p:spPr>
          <a:xfrm>
            <a:off x="1150374" y="1890331"/>
            <a:ext cx="10014155" cy="1366528"/>
          </a:xfrm>
          <a:prstGeom prst="rect">
            <a:avLst/>
          </a:prstGeom>
        </p:spPr>
        <p:txBody>
          <a:bodyPr wrap="square">
            <a:spAutoFit/>
          </a:bodyPr>
          <a:lstStyle/>
          <a:p>
            <a:pPr indent="457200" algn="ctr">
              <a:lnSpc>
                <a:spcPct val="115000"/>
              </a:lnSpc>
              <a:spcAft>
                <a:spcPts val="0"/>
              </a:spcAft>
            </a:pPr>
            <a:r>
              <a:rPr lang="ru-RU" sz="2400" dirty="0">
                <a:solidFill>
                  <a:srgbClr val="002060"/>
                </a:solidFill>
                <a:latin typeface="Times New Roman" panose="02020603050405020304" pitchFamily="18" charset="0"/>
                <a:cs typeface="Times New Roman" panose="02020603050405020304" pitchFamily="18" charset="0"/>
              </a:rPr>
              <a:t>Несовершеннолетний, с момента ухода может находиться в социально-опасном положении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 обстановке, представляющей опасность для его</a:t>
            </a:r>
            <a:r>
              <a:rPr lang="ru-RU" sz="24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жизни или здоровья.</a:t>
            </a:r>
            <a:endParaRPr lang="ru-RU"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6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5.goodfon.ru/original/1920x1080/f/96/nastil-fonar-tuman-flooring-lantern-f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8929" cy="6858000"/>
          </a:xfrm>
          <a:prstGeom prst="rect">
            <a:avLst/>
          </a:prstGeom>
          <a:solidFill>
            <a:schemeClr val="accent1"/>
          </a:solidFill>
        </p:spPr>
      </p:pic>
      <p:pic>
        <p:nvPicPr>
          <p:cNvPr id="3" name="Picture 2" descr="https://i.pinimg.com/originals/53/fe/08/53fe081771a259d7574734edf3d92f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14" y="2355191"/>
            <a:ext cx="5791200" cy="21118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0320" y="208100"/>
            <a:ext cx="7983794" cy="1938992"/>
          </a:xfrm>
          <a:prstGeom prst="rect">
            <a:avLst/>
          </a:prstGeom>
          <a:solidFill>
            <a:schemeClr val="bg1"/>
          </a:solidFill>
        </p:spPr>
        <p:txBody>
          <a:bodyPr wrap="square">
            <a:spAutoFit/>
          </a:bodyPr>
          <a:lstStyle/>
          <a:p>
            <a:pPr algn="ctr"/>
            <a:r>
              <a:rPr 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Стратегия «избегания»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конфликтной ситуации</a:t>
            </a:r>
          </a:p>
          <a:p>
            <a:pPr indent="457200" algn="just"/>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Ребенок может быть </a:t>
            </a:r>
            <a:r>
              <a:rPr lang="ru-RU" sz="2400" dirty="0">
                <a:solidFill>
                  <a:srgbClr val="002060"/>
                </a:solidFill>
                <a:latin typeface="Times New Roman" panose="02020603050405020304" pitchFamily="18" charset="0"/>
                <a:cs typeface="Times New Roman" panose="02020603050405020304" pitchFamily="18" charset="0"/>
              </a:rPr>
              <a:t>испорчен воспитанием в семье, воспитанием в школе и воспитанием на улице – в этих сферах он был максимально свободен от выполнения дисциплинарных норм и правил поведения. </a:t>
            </a:r>
          </a:p>
        </p:txBody>
      </p:sp>
      <p:sp>
        <p:nvSpPr>
          <p:cNvPr id="5" name="Прямоугольник 4"/>
          <p:cNvSpPr/>
          <p:nvPr/>
        </p:nvSpPr>
        <p:spPr>
          <a:xfrm>
            <a:off x="3911600" y="4721383"/>
            <a:ext cx="7844972" cy="1692771"/>
          </a:xfrm>
          <a:prstGeom prst="rect">
            <a:avLst/>
          </a:prstGeom>
          <a:solidFill>
            <a:schemeClr val="bg1"/>
          </a:solidFill>
        </p:spPr>
        <p:txBody>
          <a:bodyPr wrap="square">
            <a:spAutoFit/>
          </a:bodyPr>
          <a:lstStyle/>
          <a:p>
            <a:pPr indent="457200" algn="just"/>
            <a:r>
              <a:rPr lang="ru-RU" sz="2000" dirty="0">
                <a:solidFill>
                  <a:srgbClr val="002060"/>
                </a:solidFill>
                <a:latin typeface="Times New Roman" panose="02020603050405020304" pitchFamily="18" charset="0"/>
                <a:cs typeface="Times New Roman" panose="02020603050405020304" pitchFamily="18" charset="0"/>
              </a:rPr>
              <a:t>Ребенок использует </a:t>
            </a:r>
            <a:r>
              <a:rPr lang="ru-RU" sz="2000" b="1" dirty="0">
                <a:solidFill>
                  <a:srgbClr val="800000"/>
                </a:solidFill>
                <a:latin typeface="Times New Roman" panose="02020603050405020304" pitchFamily="18" charset="0"/>
                <a:cs typeface="Times New Roman" panose="02020603050405020304" pitchFamily="18" charset="0"/>
              </a:rPr>
              <a:t>бегство,</a:t>
            </a:r>
            <a:r>
              <a:rPr lang="ru-RU" sz="2000" dirty="0">
                <a:solidFill>
                  <a:srgbClr val="002060"/>
                </a:solidFill>
                <a:latin typeface="Times New Roman" panose="02020603050405020304" pitchFamily="18" charset="0"/>
                <a:cs typeface="Times New Roman" panose="02020603050405020304" pitchFamily="18" charset="0"/>
              </a:rPr>
              <a:t>  как надежду, сбежать туда, где он будет свободен: от ситуаций, требующих принятия решения, ответственности, сбежать от групп в которых, он не смог  установить доверительных и теплых отношений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у ребенка </a:t>
            </a:r>
            <a:r>
              <a:rPr lang="ru-RU" sz="2000" b="1" dirty="0">
                <a:solidFill>
                  <a:srgbClr val="800000"/>
                </a:solidFill>
                <a:latin typeface="Times New Roman" panose="02020603050405020304" pitchFamily="18" charset="0"/>
                <a:cs typeface="Times New Roman" panose="02020603050405020304" pitchFamily="18" charset="0"/>
              </a:rPr>
              <a:t>не выработался навык противостоять обстоятельствам. </a:t>
            </a:r>
          </a:p>
        </p:txBody>
      </p:sp>
    </p:spTree>
    <p:extLst>
      <p:ext uri="{BB962C8B-B14F-4D97-AF65-F5344CB8AC3E}">
        <p14:creationId xmlns:p14="http://schemas.microsoft.com/office/powerpoint/2010/main" val="6031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5.goodfon.ru/original/1920x1080/f/96/nastil-fonar-tuman-flooring-lantern-f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8929" cy="6858000"/>
          </a:xfrm>
          <a:prstGeom prst="rect">
            <a:avLst/>
          </a:prstGeom>
          <a:solidFill>
            <a:schemeClr val="accent1"/>
          </a:solidFill>
        </p:spPr>
      </p:pic>
      <p:sp>
        <p:nvSpPr>
          <p:cNvPr id="3" name="Прямоугольник 2"/>
          <p:cNvSpPr/>
          <p:nvPr/>
        </p:nvSpPr>
        <p:spPr>
          <a:xfrm>
            <a:off x="3061252" y="2604052"/>
            <a:ext cx="6082748" cy="1477328"/>
          </a:xfrm>
          <a:prstGeom prst="rect">
            <a:avLst/>
          </a:prstGeom>
          <a:solidFill>
            <a:schemeClr val="bg1"/>
          </a:solidFill>
        </p:spPr>
        <p:txBody>
          <a:bodyPr wrap="square">
            <a:spAutoFit/>
          </a:bodyPr>
          <a:lstStyle/>
          <a:p>
            <a:pPr indent="457200" algn="just"/>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Гипопротекция – это недостаток опеки, заботы, контроля поведения ребенка, со стороны взрослых, вседозволенность. </a:t>
            </a:r>
          </a:p>
          <a:p>
            <a:pPr indent="457200" algn="just"/>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Ребенок предоставлен сам себе. </a:t>
            </a:r>
          </a:p>
          <a:p>
            <a:pPr indent="457200" algn="just"/>
            <a:r>
              <a:rPr lang="ru-RU"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крайних случаях – это безнадзорность</a:t>
            </a:r>
          </a:p>
        </p:txBody>
      </p:sp>
    </p:spTree>
    <p:extLst>
      <p:ext uri="{BB962C8B-B14F-4D97-AF65-F5344CB8AC3E}">
        <p14:creationId xmlns:p14="http://schemas.microsoft.com/office/powerpoint/2010/main" val="352724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4">
                <a:lumMod val="20000"/>
                <a:lumOff val="80000"/>
              </a:schemeClr>
            </a:gs>
            <a:gs pos="84000">
              <a:schemeClr val="bg1"/>
            </a:gs>
            <a:gs pos="100000">
              <a:schemeClr val="accent6">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 name="Picture 4" descr="https://c.stocksy.com/a/njs000/z9/210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52413" y="506126"/>
            <a:ext cx="8690374" cy="5624745"/>
          </a:xfrm>
          <a:prstGeom prst="rect">
            <a:avLst/>
          </a:prstGeom>
          <a:solidFill>
            <a:schemeClr val="accent3">
              <a:lumMod val="20000"/>
              <a:lumOff val="80000"/>
            </a:schemeClr>
          </a:solidFill>
        </p:spPr>
        <p:txBody>
          <a:bodyPr wrap="square">
            <a:spAutoFit/>
          </a:bodyPr>
          <a:lstStyle/>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Четыре типа побегов у детей: </a:t>
            </a:r>
          </a:p>
          <a:p>
            <a:pPr indent="457200" algn="just">
              <a:lnSpc>
                <a:spcPct val="107000"/>
              </a:lnSpc>
              <a:spcAft>
                <a:spcPts val="0"/>
              </a:spcAft>
            </a:pPr>
            <a:r>
              <a:rPr lang="ru-RU" sz="2400" b="1" dirty="0">
                <a:solidFill>
                  <a:srgbClr val="800000"/>
                </a:solidFill>
                <a:latin typeface="Times New Roman" panose="02020603050405020304" pitchFamily="18" charset="0"/>
                <a:ea typeface="Calibri" panose="020F0502020204030204" pitchFamily="34" charset="0"/>
                <a:cs typeface="Times New Roman" panose="02020603050405020304" pitchFamily="18" charset="0"/>
              </a:rPr>
              <a:t>1. Эмансипационные побеги</a:t>
            </a:r>
            <a:r>
              <a:rPr lang="ru-RU" sz="2400" dirty="0">
                <a:solidFill>
                  <a:srgbClr val="800000"/>
                </a:solidFill>
                <a:latin typeface="Times New Roman" panose="02020603050405020304" pitchFamily="18" charset="0"/>
                <a:ea typeface="Calibri" panose="020F0502020204030204" pitchFamily="34" charset="0"/>
                <a:cs typeface="Times New Roman" panose="02020603050405020304" pitchFamily="18" charset="0"/>
              </a:rPr>
              <a:t> (12-15 лет)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направлены на: </a:t>
            </a:r>
          </a:p>
          <a:p>
            <a:pPr marL="342900" indent="457200" algn="just">
              <a:lnSpc>
                <a:spcPct val="107000"/>
              </a:lnSpc>
              <a:spcAft>
                <a:spcPts val="0"/>
              </a:spcAft>
              <a:buFontTx/>
              <a:buChar char="-"/>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избавление от контроля взрослых;</a:t>
            </a:r>
          </a:p>
          <a:p>
            <a:pPr marL="342900" indent="457200" algn="just">
              <a:lnSpc>
                <a:spcPct val="107000"/>
              </a:lnSpc>
              <a:spcAft>
                <a:spcPts val="0"/>
              </a:spcAft>
              <a:buFontTx/>
              <a:buChar char="-"/>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избавление от скуки, своих обязанностей (домашних, учебных), ребенок мечтает о «свободе», от любых запретов и ограничений.</a:t>
            </a:r>
          </a:p>
          <a:p>
            <a:pPr indent="457200"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 этом ребенком движет не страх перед «надзирающим оком» взрослого, а именно жажда свободы от ограничивающего образа жизни.</a:t>
            </a:r>
          </a:p>
          <a:p>
            <a:pPr indent="457200"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Первый побег может совершаться в компании, и сочетаться с алкогольным или наркотическим опьянением, деликвентностью.</a:t>
            </a:r>
          </a:p>
          <a:p>
            <a:pPr indent="457200" algn="just">
              <a:lnSpc>
                <a:spcPct val="107000"/>
              </a:lnSpc>
              <a:spcAft>
                <a:spcPts val="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Эмансипационный побег свойственен в подростковом возрасте, а также детям с психопатиями и акцентуациями характера.</a:t>
            </a:r>
          </a:p>
        </p:txBody>
      </p:sp>
    </p:spTree>
    <p:extLst>
      <p:ext uri="{BB962C8B-B14F-4D97-AF65-F5344CB8AC3E}">
        <p14:creationId xmlns:p14="http://schemas.microsoft.com/office/powerpoint/2010/main" val="360601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c.stocksy.com/a/njs000/z9/210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78001" y="483336"/>
            <a:ext cx="8636000" cy="4834400"/>
          </a:xfrm>
          <a:prstGeom prst="rect">
            <a:avLst/>
          </a:prstGeom>
          <a:solidFill>
            <a:schemeClr val="bg1"/>
          </a:solidFill>
        </p:spPr>
        <p:txBody>
          <a:bodyPr wrap="square">
            <a:spAutoFit/>
          </a:bodyPr>
          <a:lstStyle/>
          <a:p>
            <a:pPr indent="457200" algn="just">
              <a:lnSpc>
                <a:spcPct val="107000"/>
              </a:lnSpc>
              <a:spcAft>
                <a:spcPts val="0"/>
              </a:spcAft>
            </a:pPr>
            <a:r>
              <a:rPr 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Импульсивные побеги </a:t>
            </a:r>
            <a:r>
              <a:rPr lang="ru-RU" sz="24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(7-15 лет)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совершаются по причине жестокого обращения, которое проявляют взрослые или другие дети по отношению к ребенку.</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Ребенок бежит в одиночку, при этом психика ребенка ориентирует его к поиску способов отвлечься, переключиться, забыться.</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Психика ребенка «держит удар» при помощи механизмов психологической защиты (отрицание, вытеснение, фантазирование) – это временная мера, дающая возможность не «разрушить» личность окончательно.</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Таким образом поведение по типу «сбежать» закрепляется и осуществляется уже в любой ситуации затруднения. </a:t>
            </a:r>
          </a:p>
        </p:txBody>
      </p:sp>
    </p:spTree>
    <p:extLst>
      <p:ext uri="{BB962C8B-B14F-4D97-AF65-F5344CB8AC3E}">
        <p14:creationId xmlns:p14="http://schemas.microsoft.com/office/powerpoint/2010/main" val="112849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c.stocksy.com/a/njs000/z9/210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455887" y="222460"/>
            <a:ext cx="7474858" cy="3253711"/>
          </a:xfrm>
          <a:prstGeom prst="rect">
            <a:avLst/>
          </a:prstGeom>
          <a:solidFill>
            <a:schemeClr val="bg1"/>
          </a:solidFill>
        </p:spPr>
        <p:txBody>
          <a:bodyPr wrap="square">
            <a:spAutoFit/>
          </a:bodyPr>
          <a:lstStyle/>
          <a:p>
            <a:pPr indent="457200" algn="just">
              <a:lnSpc>
                <a:spcPct val="107000"/>
              </a:lnSpc>
              <a:spcAft>
                <a:spcPts val="0"/>
              </a:spcAft>
            </a:pPr>
            <a:r>
              <a:rPr 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Демонстративные побеги (</a:t>
            </a:r>
            <a:r>
              <a:rPr lang="ru-RU" sz="2400"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12-17 лет)</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это попытка ребенка «достучаться» до своего окружения, заявить о себе, о том чтобы общество (в лице родителей, педагогов, сверстников) считалось с его потребностями, мнением, выбором.  </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Ребенок борется за право «быть» самим собой.</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Радиус побегов – убежать не далеко, там где безопасно и могут найти (к друзьям, бабушкам и пр.).</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06399" y="3710633"/>
            <a:ext cx="7474858" cy="2858539"/>
          </a:xfrm>
          <a:prstGeom prst="rect">
            <a:avLst/>
          </a:prstGeom>
          <a:solidFill>
            <a:schemeClr val="bg1"/>
          </a:solidFill>
        </p:spPr>
        <p:txBody>
          <a:bodyPr wrap="square">
            <a:spAutoFit/>
          </a:bodyPr>
          <a:lstStyle/>
          <a:p>
            <a:pPr indent="457200" algn="just">
              <a:lnSpc>
                <a:spcPct val="107000"/>
              </a:lnSpc>
              <a:spcAft>
                <a:spcPts val="0"/>
              </a:spcAft>
            </a:pPr>
            <a:r>
              <a:rPr lang="ru-RU" sz="2400" b="1" dirty="0">
                <a:solidFill>
                  <a:srgbClr val="800000"/>
                </a:solidFill>
                <a:latin typeface="Times New Roman" panose="02020603050405020304" pitchFamily="18" charset="0"/>
                <a:ea typeface="Calibri" panose="020F0502020204030204" pitchFamily="34" charset="0"/>
                <a:cs typeface="Times New Roman" panose="02020603050405020304" pitchFamily="18" charset="0"/>
              </a:rPr>
              <a:t>Дромоманические побеги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совершаются под настроение, на ребенка нападает скука, апатия, можно сказать «бегут за новыми впечатлениями». </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Удовлетворив свою тягу ребенок возвращается домой – стыдится свое поступка.</a:t>
            </a:r>
          </a:p>
          <a:p>
            <a:pPr indent="457200" algn="just">
              <a:lnSpc>
                <a:spcPct val="107000"/>
              </a:lnSpc>
              <a:spcAft>
                <a:spcPts val="0"/>
              </a:spcAft>
            </a:pP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Ребенок уставший от своего «приключения» проявляет послушание. </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2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c.stocksy.com/a/njs000/z9/210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84086" y="22162"/>
            <a:ext cx="9724571" cy="461665"/>
          </a:xfrm>
          <a:prstGeom prst="rect">
            <a:avLst/>
          </a:prstGeom>
        </p:spPr>
        <p:txBody>
          <a:bodyPr wrap="square">
            <a:spAutoFit/>
          </a:bodyPr>
          <a:lstStyle/>
          <a:p>
            <a:pPr indent="457200" algn="just"/>
            <a:r>
              <a:rPr lang="ru-RU" sz="2400" b="1" dirty="0">
                <a:solidFill>
                  <a:srgbClr val="800000"/>
                </a:solidFill>
                <a:latin typeface="Times New Roman" panose="02020603050405020304" pitchFamily="18" charset="0"/>
                <a:cs typeface="Times New Roman" panose="02020603050405020304" pitchFamily="18" charset="0"/>
              </a:rPr>
              <a:t>Почему ребенку необходимо осваивать стратегии конкуренции?</a:t>
            </a:r>
          </a:p>
        </p:txBody>
      </p:sp>
      <p:sp>
        <p:nvSpPr>
          <p:cNvPr id="4" name="Прямоугольник 3"/>
          <p:cNvSpPr/>
          <p:nvPr/>
        </p:nvSpPr>
        <p:spPr>
          <a:xfrm>
            <a:off x="1632858" y="570913"/>
            <a:ext cx="9427028" cy="1938992"/>
          </a:xfrm>
          <a:prstGeom prst="rect">
            <a:avLst/>
          </a:prstGeom>
          <a:solidFill>
            <a:schemeClr val="bg1"/>
          </a:solidFill>
        </p:spPr>
        <p:txBody>
          <a:bodyPr wrap="square">
            <a:spAutoFit/>
          </a:bodyPr>
          <a:lstStyle/>
          <a:p>
            <a:pPr indent="457200" algn="just"/>
            <a:r>
              <a:rPr lang="ru-RU" sz="2400" dirty="0">
                <a:solidFill>
                  <a:srgbClr val="800000"/>
                </a:solidFill>
                <a:latin typeface="Times New Roman" panose="02020603050405020304" pitchFamily="18" charset="0"/>
                <a:cs typeface="Times New Roman" panose="02020603050405020304" pitchFamily="18" charset="0"/>
              </a:rPr>
              <a:t>Конкуренция (лат. concurro – сбегаюсь, сталкиваюсь) </a:t>
            </a:r>
            <a:r>
              <a:rPr lang="ru-RU" sz="2400" dirty="0">
                <a:solidFill>
                  <a:srgbClr val="002060"/>
                </a:solidFill>
                <a:latin typeface="Times New Roman" panose="02020603050405020304" pitchFamily="18" charset="0"/>
                <a:cs typeface="Times New Roman" panose="02020603050405020304" pitchFamily="18" charset="0"/>
              </a:rPr>
              <a:t>– одна из основных форм организации межличностного взаимодействия, характеризующаяся достижением индивидуальных или групповых целей, интересов в условиях противоборств добивающимися этих же целей и интересов других индивидов или групп.</a:t>
            </a:r>
          </a:p>
        </p:txBody>
      </p:sp>
      <p:sp>
        <p:nvSpPr>
          <p:cNvPr id="5" name="Прямоугольник 4"/>
          <p:cNvSpPr/>
          <p:nvPr/>
        </p:nvSpPr>
        <p:spPr>
          <a:xfrm>
            <a:off x="1640115" y="2703016"/>
            <a:ext cx="9419771" cy="3416320"/>
          </a:xfrm>
          <a:prstGeom prst="rect">
            <a:avLst/>
          </a:prstGeom>
          <a:solidFill>
            <a:schemeClr val="bg1"/>
          </a:solidFill>
        </p:spPr>
        <p:txBody>
          <a:bodyPr wrap="square">
            <a:spAutoFit/>
          </a:bodyPr>
          <a:lstStyle/>
          <a:p>
            <a:pPr indent="457200" algn="just"/>
            <a:r>
              <a:rPr lang="ru-RU" sz="2400" dirty="0">
                <a:solidFill>
                  <a:srgbClr val="002060"/>
                </a:solidFill>
                <a:latin typeface="Times New Roman" panose="02020603050405020304" pitchFamily="18" charset="0"/>
                <a:cs typeface="Times New Roman" panose="02020603050405020304" pitchFamily="18" charset="0"/>
              </a:rPr>
              <a:t>Ребенок всюду сталкиваются с соперничеством – в школе, во дворе, и даже в кругу семьи с братьями или сестрами.</a:t>
            </a:r>
          </a:p>
          <a:p>
            <a:pPr indent="457200" algn="just"/>
            <a:r>
              <a:rPr lang="ru-RU" sz="2400" dirty="0">
                <a:solidFill>
                  <a:srgbClr val="002060"/>
                </a:solidFill>
                <a:latin typeface="Times New Roman" panose="02020603050405020304" pitchFamily="18" charset="0"/>
                <a:cs typeface="Times New Roman" panose="02020603050405020304" pitchFamily="18" charset="0"/>
              </a:rPr>
              <a:t>Ребенок, который бежит из школы, от друзей, из семьи зачастую не научился «борьбе»: умению отстаивать себя в споре – правильно противостоять, уметь по достоинству принимать позиции другого человека.</a:t>
            </a:r>
          </a:p>
          <a:p>
            <a:pPr indent="457200" algn="just"/>
            <a:r>
              <a:rPr lang="ru-RU" sz="2400" dirty="0">
                <a:solidFill>
                  <a:srgbClr val="002060"/>
                </a:solidFill>
                <a:latin typeface="Times New Roman" panose="02020603050405020304" pitchFamily="18" charset="0"/>
                <a:cs typeface="Times New Roman" panose="02020603050405020304" pitchFamily="18" charset="0"/>
              </a:rPr>
              <a:t>Как бы болезненно не воспринимали соперничество дети </a:t>
            </a:r>
            <a:r>
              <a:rPr lang="ru-RU"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ради</a:t>
            </a:r>
            <a:r>
              <a:rPr lang="ru-RU" sz="2400" dirty="0">
                <a:solidFill>
                  <a:srgbClr val="002060"/>
                </a:solidFill>
                <a:latin typeface="Times New Roman" panose="02020603050405020304" pitchFamily="18" charset="0"/>
                <a:cs typeface="Times New Roman" panose="02020603050405020304" pitchFamily="18" charset="0"/>
              </a:rPr>
              <a:t> собственного блага, в конечном итоге они должны будут научиться существовать в этих условиях.</a:t>
            </a:r>
          </a:p>
        </p:txBody>
      </p:sp>
    </p:spTree>
    <p:extLst>
      <p:ext uri="{BB962C8B-B14F-4D97-AF65-F5344CB8AC3E}">
        <p14:creationId xmlns:p14="http://schemas.microsoft.com/office/powerpoint/2010/main" val="12324023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1583</Words>
  <Application>Microsoft Office PowerPoint</Application>
  <PresentationFormat>Широкоэкранный</PresentationFormat>
  <Paragraphs>87</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Психолог</dc:creator>
  <cp:lastModifiedBy>Пользователь</cp:lastModifiedBy>
  <cp:revision>84</cp:revision>
  <dcterms:created xsi:type="dcterms:W3CDTF">2022-09-09T08:04:58Z</dcterms:created>
  <dcterms:modified xsi:type="dcterms:W3CDTF">2024-09-02T08:41:55Z</dcterms:modified>
</cp:coreProperties>
</file>